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2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A056-BA9F-44C6-93AE-7B8B84275D5A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2038-75C6-41BB-A9AE-D8E72319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A056-BA9F-44C6-93AE-7B8B84275D5A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2038-75C6-41BB-A9AE-D8E72319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A056-BA9F-44C6-93AE-7B8B84275D5A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2038-75C6-41BB-A9AE-D8E72319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A056-BA9F-44C6-93AE-7B8B84275D5A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2038-75C6-41BB-A9AE-D8E72319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A056-BA9F-44C6-93AE-7B8B84275D5A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2038-75C6-41BB-A9AE-D8E72319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A056-BA9F-44C6-93AE-7B8B84275D5A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2038-75C6-41BB-A9AE-D8E72319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A056-BA9F-44C6-93AE-7B8B84275D5A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2038-75C6-41BB-A9AE-D8E72319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A056-BA9F-44C6-93AE-7B8B84275D5A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2038-75C6-41BB-A9AE-D8E72319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A056-BA9F-44C6-93AE-7B8B84275D5A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2038-75C6-41BB-A9AE-D8E72319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A056-BA9F-44C6-93AE-7B8B84275D5A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2038-75C6-41BB-A9AE-D8E72319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A056-BA9F-44C6-93AE-7B8B84275D5A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2038-75C6-41BB-A9AE-D8E72319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A056-BA9F-44C6-93AE-7B8B84275D5A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C2038-75C6-41BB-A9AE-D8E72319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-schools.gr/special_education_new/ftp/nomoi/Axio" TargetMode="External"/><Relationship Id="rId2" Type="http://schemas.openxmlformats.org/officeDocument/2006/relationships/hyperlink" Target="http://www.pi-schools.gr/special_education_new/ftp/nomoi/Ekp_Themata/N.%203454%20-%202006%20-%20FEK.%2075%20-A-%207-4-2006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i-schools.gr/special_education_new/ftp/nomoi/Nomoi-E-A/N.%203699%20-%202008%20-%20FEK.%20199%20-A-%202-10-2008.pdf" TargetMode="External"/><Relationship Id="rId5" Type="http://schemas.openxmlformats.org/officeDocument/2006/relationships/hyperlink" Target="http://www.pi-schools.gr/special_education_new/ftp/nomoi/Nomoi-E-A/N.%202817%20-%202000%20-%20FEK.%2078%20-A-%2014-3-2000.pdf" TargetMode="External"/><Relationship Id="rId4" Type="http://schemas.openxmlformats.org/officeDocument/2006/relationships/hyperlink" Target="http://www.dsanet.gr/Epikairothta/Nomothesia/n3699_08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nomos_454718_feka10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2817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>
            <a:normAutofit/>
          </a:bodyPr>
          <a:lstStyle/>
          <a:p>
            <a:r>
              <a:rPr lang="el-GR" sz="2200" b="1" dirty="0" smtClean="0">
                <a:solidFill>
                  <a:srgbClr val="FF0000"/>
                </a:solidFill>
              </a:rPr>
              <a:t>Διοικητικά δεδομένα/ Νομοθεσία και Διατάγματα</a:t>
            </a:r>
            <a:r>
              <a:rPr lang="el-GR" b="0" dirty="0" smtClean="0"/>
              <a:t/>
            </a:r>
            <a:br>
              <a:rPr lang="el-GR" b="0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7488832" cy="396044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l-GR" b="0" dirty="0" smtClean="0"/>
              <a:t/>
            </a:r>
            <a:br>
              <a:rPr lang="el-GR" b="0" dirty="0" smtClean="0"/>
            </a:br>
            <a:r>
              <a:rPr lang="el-GR" u="sng" dirty="0">
                <a:hlinkClick r:id="rId2"/>
              </a:rPr>
              <a:t>http://www.pi-schools.gr/special_education_new/ftp/nomoi/Ekp_Themata/N.%203454%20-%202006%20-%20FEK.%2075%20-A-%207-4-2006.pdf</a:t>
            </a:r>
            <a:endParaRPr lang="el-GR" b="0" dirty="0" smtClean="0"/>
          </a:p>
          <a:p>
            <a:pPr algn="l"/>
            <a:r>
              <a:rPr lang="el-GR" b="0" dirty="0" smtClean="0"/>
              <a:t/>
            </a:r>
            <a:br>
              <a:rPr lang="el-GR" b="0" dirty="0" smtClean="0"/>
            </a:br>
            <a:r>
              <a:rPr lang="el-GR" u="sng" dirty="0">
                <a:hlinkClick r:id="rId3"/>
              </a:rPr>
              <a:t>http://www.pi-schools.gr/special_education_new/ftp/nomoi/Axio</a:t>
            </a:r>
            <a:endParaRPr lang="el-GR" b="0" dirty="0" smtClean="0"/>
          </a:p>
          <a:p>
            <a:pPr algn="l"/>
            <a:r>
              <a:rPr lang="el-GR" dirty="0"/>
              <a:t>logisi_AMEA/APOF_%202009_FEK_2544_30-12-09.pdf</a:t>
            </a:r>
            <a:endParaRPr lang="el-GR" b="0" dirty="0" smtClean="0"/>
          </a:p>
          <a:p>
            <a:pPr algn="l"/>
            <a:r>
              <a:rPr lang="el-GR" b="0" dirty="0" smtClean="0"/>
              <a:t/>
            </a:r>
            <a:br>
              <a:rPr lang="el-GR" b="0" dirty="0" smtClean="0"/>
            </a:br>
            <a:r>
              <a:rPr lang="el-GR" u="sng" dirty="0">
                <a:hlinkClick r:id="rId4"/>
              </a:rPr>
              <a:t>http://www.dsanet.gr/Epikairothta/Nomothesia/n3699_08.htm</a:t>
            </a:r>
            <a:endParaRPr lang="el-GR" b="0" dirty="0" smtClean="0"/>
          </a:p>
          <a:p>
            <a:pPr algn="l"/>
            <a:r>
              <a:rPr lang="el-GR" u="sng" dirty="0">
                <a:hlinkClick r:id="rId5"/>
              </a:rPr>
              <a:t>http://www.pi-schools.gr/special_education_new/ftp/nomoi/Nomoi-E-A/N.%202817%20-%202000%20-%20FEK.%2078%20-A-%2014-3-2000.pdf</a:t>
            </a:r>
            <a:endParaRPr lang="el-GR" b="0" dirty="0" smtClean="0"/>
          </a:p>
          <a:p>
            <a:pPr algn="l"/>
            <a:r>
              <a:rPr lang="el-GR" b="0" dirty="0" smtClean="0"/>
              <a:t/>
            </a:r>
            <a:br>
              <a:rPr lang="el-GR" b="0" dirty="0" smtClean="0"/>
            </a:br>
            <a:r>
              <a:rPr lang="el-GR" b="0" dirty="0" smtClean="0"/>
              <a:t/>
            </a:r>
            <a:br>
              <a:rPr lang="el-GR" b="0" dirty="0" smtClean="0"/>
            </a:br>
            <a:r>
              <a:rPr lang="el-GR" b="0" dirty="0" smtClean="0"/>
              <a:t/>
            </a:r>
            <a:br>
              <a:rPr lang="el-GR" b="0" dirty="0" smtClean="0"/>
            </a:br>
            <a:r>
              <a:rPr lang="el-GR" dirty="0">
                <a:solidFill>
                  <a:schemeClr val="tx2">
                    <a:lumMod val="75000"/>
                  </a:schemeClr>
                </a:solidFill>
                <a:hlinkClick r:id="rId6"/>
              </a:rPr>
              <a:t>http://www.pi-schools.gr/special_education_new/ftp/nomoi/Nomoi-E-A/N.%203699%20-%202008%20-%20FEK.%20199%20-A-%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  <a:hlinkClick r:id="rId6"/>
              </a:rPr>
              <a:t>202-10-2008.pdf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l-GR" b="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b="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l-G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1.Συνεργασία οικογένειας- σχολείου</a:t>
            </a:r>
            <a:br>
              <a:rPr lang="el-G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NOMO</a:t>
            </a:r>
            <a:r>
              <a:rPr lang="el-G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 ΥΠ’ ΑΡΙΘΜ. 4547</a:t>
            </a:r>
            <a:endParaRPr lang="el-GR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l-GR" b="1" dirty="0" smtClean="0">
                <a:solidFill>
                  <a:srgbClr val="FFFF00"/>
                </a:solidFill>
              </a:rPr>
              <a:t>Άρθρο 51</a:t>
            </a:r>
          </a:p>
          <a:p>
            <a:pPr>
              <a:buNone/>
            </a:pPr>
            <a:r>
              <a:rPr lang="el-GR" b="1" dirty="0" smtClean="0">
                <a:solidFill>
                  <a:srgbClr val="FFFF00"/>
                </a:solidFill>
              </a:rPr>
              <a:t>Θέματα Ειδικής Αγωγής και </a:t>
            </a:r>
            <a:r>
              <a:rPr lang="el-GR" b="1" dirty="0" smtClean="0">
                <a:solidFill>
                  <a:srgbClr val="FFFF00"/>
                </a:solidFill>
              </a:rPr>
              <a:t>Εκπαίδευσης (Ε.Α.Ε</a:t>
            </a:r>
            <a:r>
              <a:rPr lang="el-GR" b="1" dirty="0" smtClean="0">
                <a:solidFill>
                  <a:srgbClr val="FFFF00"/>
                </a:solidFill>
              </a:rPr>
              <a:t>.)</a:t>
            </a:r>
          </a:p>
          <a:p>
            <a:pPr>
              <a:buNone/>
            </a:pPr>
            <a:r>
              <a:rPr lang="el-GR" dirty="0" smtClean="0">
                <a:solidFill>
                  <a:srgbClr val="FFFF00"/>
                </a:solidFill>
              </a:rPr>
              <a:t>Ο ν. 3699/2008 τροποποιείται ως εξής</a:t>
            </a:r>
            <a:r>
              <a:rPr lang="el-GR" dirty="0" smtClean="0">
                <a:solidFill>
                  <a:srgbClr val="FFFF00"/>
                </a:solidFill>
              </a:rPr>
              <a:t>: </a:t>
            </a:r>
          </a:p>
          <a:p>
            <a:pPr>
              <a:buNone/>
            </a:pPr>
            <a:r>
              <a:rPr lang="el-GR" dirty="0" smtClean="0">
                <a:solidFill>
                  <a:srgbClr val="FFFF00"/>
                </a:solidFill>
              </a:rPr>
              <a:t>α</a:t>
            </a:r>
            <a:r>
              <a:rPr lang="el-GR" dirty="0" smtClean="0">
                <a:solidFill>
                  <a:srgbClr val="FFFF00"/>
                </a:solidFill>
              </a:rPr>
              <a:t>. Τα άρθρα 4 και 5 αντικαθίστανται ως εξής</a:t>
            </a:r>
            <a:r>
              <a:rPr lang="el-GR" dirty="0" smtClean="0">
                <a:solidFill>
                  <a:srgbClr val="FFFF00"/>
                </a:solidFill>
              </a:rPr>
              <a:t>:</a:t>
            </a:r>
          </a:p>
          <a:p>
            <a:pPr>
              <a:buNone/>
            </a:pPr>
            <a:r>
              <a:rPr lang="el-GR" dirty="0" smtClean="0">
                <a:solidFill>
                  <a:srgbClr val="FFFF00"/>
                </a:solidFill>
              </a:rPr>
              <a:t>Άρθρο </a:t>
            </a:r>
            <a:r>
              <a:rPr lang="el-GR" dirty="0" smtClean="0">
                <a:solidFill>
                  <a:srgbClr val="FFFF00"/>
                </a:solidFill>
              </a:rPr>
              <a:t>5</a:t>
            </a:r>
          </a:p>
          <a:p>
            <a:pPr>
              <a:buNone/>
            </a:pPr>
            <a:r>
              <a:rPr lang="el-GR" dirty="0" smtClean="0">
                <a:solidFill>
                  <a:srgbClr val="FFFF00"/>
                </a:solidFill>
              </a:rPr>
              <a:t>Διαδικασία </a:t>
            </a:r>
            <a:r>
              <a:rPr lang="el-GR" dirty="0" smtClean="0">
                <a:solidFill>
                  <a:srgbClr val="FFFF00"/>
                </a:solidFill>
              </a:rPr>
              <a:t>διάγνωσης</a:t>
            </a:r>
          </a:p>
          <a:p>
            <a:endParaRPr lang="el-GR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rgbClr val="FFFF00"/>
                </a:solidFill>
              </a:rPr>
              <a:t>         3</a:t>
            </a:r>
            <a:r>
              <a:rPr lang="el-GR" dirty="0" smtClean="0">
                <a:solidFill>
                  <a:srgbClr val="FFFF00"/>
                </a:solidFill>
              </a:rPr>
              <a:t>. Μετά το τέλος της αξιολόγησης από τα ΚΕΣΥ, η </a:t>
            </a:r>
            <a:r>
              <a:rPr lang="el-GR" dirty="0" smtClean="0">
                <a:solidFill>
                  <a:srgbClr val="FFFF00"/>
                </a:solidFill>
              </a:rPr>
              <a:t>διεπιστημονική </a:t>
            </a:r>
            <a:r>
              <a:rPr lang="el-GR" dirty="0" smtClean="0">
                <a:solidFill>
                  <a:srgbClr val="FFFF00"/>
                </a:solidFill>
              </a:rPr>
              <a:t>ομάδα συντάσσει έκθεση αξιολόγησης </a:t>
            </a:r>
            <a:r>
              <a:rPr lang="el-GR" dirty="0" smtClean="0">
                <a:solidFill>
                  <a:srgbClr val="FFFF00"/>
                </a:solidFill>
              </a:rPr>
              <a:t>γνωμάτευση</a:t>
            </a:r>
            <a:r>
              <a:rPr lang="el-GR" dirty="0" smtClean="0">
                <a:solidFill>
                  <a:srgbClr val="FFFF00"/>
                </a:solidFill>
              </a:rPr>
              <a:t>.  </a:t>
            </a:r>
            <a:r>
              <a:rPr lang="el-GR" dirty="0" smtClean="0">
                <a:solidFill>
                  <a:srgbClr val="FFFF00"/>
                </a:solidFill>
              </a:rPr>
              <a:t>Στην </a:t>
            </a:r>
            <a:r>
              <a:rPr lang="el-GR" dirty="0" smtClean="0">
                <a:solidFill>
                  <a:srgbClr val="FFFF00"/>
                </a:solidFill>
              </a:rPr>
              <a:t>έκθεση προσδιορίζεται και </a:t>
            </a:r>
            <a:r>
              <a:rPr lang="el-GR" dirty="0" smtClean="0">
                <a:solidFill>
                  <a:srgbClr val="FFFF00"/>
                </a:solidFill>
              </a:rPr>
              <a:t>περιγράφεται </a:t>
            </a:r>
            <a:r>
              <a:rPr lang="el-GR" dirty="0" smtClean="0">
                <a:solidFill>
                  <a:srgbClr val="FFFF00"/>
                </a:solidFill>
              </a:rPr>
              <a:t>το είδος των ειδικών αναγκών ή των </a:t>
            </a:r>
            <a:r>
              <a:rPr lang="el-GR" dirty="0" smtClean="0">
                <a:solidFill>
                  <a:srgbClr val="FFFF00"/>
                </a:solidFill>
              </a:rPr>
              <a:t>μαθησιακών ή </a:t>
            </a:r>
            <a:r>
              <a:rPr lang="el-GR" dirty="0" smtClean="0">
                <a:solidFill>
                  <a:srgbClr val="FFFF00"/>
                </a:solidFill>
              </a:rPr>
              <a:t>ψυχοκοινωνικού τύπου </a:t>
            </a:r>
            <a:r>
              <a:rPr lang="el-GR" dirty="0" smtClean="0">
                <a:solidFill>
                  <a:srgbClr val="FFFF00"/>
                </a:solidFill>
              </a:rPr>
              <a:t>δυσκολιών </a:t>
            </a:r>
            <a:r>
              <a:rPr lang="el-GR" dirty="0" smtClean="0">
                <a:solidFill>
                  <a:srgbClr val="FFFF00"/>
                </a:solidFill>
              </a:rPr>
              <a:t>που </a:t>
            </a:r>
            <a:r>
              <a:rPr lang="el-GR" dirty="0" smtClean="0">
                <a:solidFill>
                  <a:srgbClr val="FFFF00"/>
                </a:solidFill>
              </a:rPr>
              <a:t>αντιμετωπίζει ο </a:t>
            </a:r>
            <a:r>
              <a:rPr lang="el-GR" dirty="0" smtClean="0">
                <a:solidFill>
                  <a:srgbClr val="FFFF00"/>
                </a:solidFill>
              </a:rPr>
              <a:t>μαθητής, καθώς και οι κλίσεις και τα </a:t>
            </a:r>
            <a:r>
              <a:rPr lang="el-GR" dirty="0" smtClean="0">
                <a:solidFill>
                  <a:srgbClr val="FFFF00"/>
                </a:solidFill>
              </a:rPr>
              <a:t>ενδιαφέροντά του </a:t>
            </a:r>
            <a:r>
              <a:rPr lang="el-GR" dirty="0" smtClean="0">
                <a:solidFill>
                  <a:srgbClr val="FFFF00"/>
                </a:solidFill>
              </a:rPr>
              <a:t>και προτείνεται, κατά περίπτωση, </a:t>
            </a:r>
            <a:r>
              <a:rPr lang="el-GR" dirty="0" smtClean="0">
                <a:solidFill>
                  <a:srgbClr val="FFFF00"/>
                </a:solidFill>
              </a:rPr>
              <a:t>το κατάλληλο εκπαιδευτικό </a:t>
            </a:r>
            <a:r>
              <a:rPr lang="el-GR" dirty="0" smtClean="0">
                <a:solidFill>
                  <a:srgbClr val="FFFF00"/>
                </a:solidFill>
              </a:rPr>
              <a:t>πλαίσιο ένταξης και φοίτησης, η </a:t>
            </a:r>
            <a:r>
              <a:rPr lang="el-GR" dirty="0" smtClean="0">
                <a:solidFill>
                  <a:srgbClr val="FFFF00"/>
                </a:solidFill>
              </a:rPr>
              <a:t>αλλαγή σχολικού </a:t>
            </a:r>
            <a:r>
              <a:rPr lang="el-GR" dirty="0" smtClean="0">
                <a:solidFill>
                  <a:srgbClr val="FFFF00"/>
                </a:solidFill>
              </a:rPr>
              <a:t>πλαισίου, όποτε κρίνεται σκόπιμη, η </a:t>
            </a:r>
            <a:r>
              <a:rPr lang="el-GR" dirty="0" smtClean="0">
                <a:solidFill>
                  <a:srgbClr val="FFFF00"/>
                </a:solidFill>
              </a:rPr>
              <a:t>αναγκαία ψυχοπαιδαγωγική </a:t>
            </a:r>
            <a:r>
              <a:rPr lang="el-GR" dirty="0" smtClean="0">
                <a:solidFill>
                  <a:srgbClr val="FFFF00"/>
                </a:solidFill>
              </a:rPr>
              <a:t>και διδακτική υποστήριξη, καθώς </a:t>
            </a:r>
            <a:r>
              <a:rPr lang="el-GR" dirty="0" smtClean="0">
                <a:solidFill>
                  <a:srgbClr val="FFFF00"/>
                </a:solidFill>
              </a:rPr>
              <a:t>και τα </a:t>
            </a:r>
            <a:r>
              <a:rPr lang="el-GR" dirty="0" smtClean="0">
                <a:solidFill>
                  <a:srgbClr val="FFFF00"/>
                </a:solidFill>
              </a:rPr>
              <a:t>απαραίτητα τεχνικά βοηθήματα και εκπαιδευτικά </a:t>
            </a:r>
            <a:r>
              <a:rPr lang="el-GR" dirty="0" smtClean="0">
                <a:solidFill>
                  <a:srgbClr val="FFFF00"/>
                </a:solidFill>
              </a:rPr>
              <a:t>υλικά </a:t>
            </a:r>
            <a:r>
              <a:rPr lang="el-GR" dirty="0" smtClean="0">
                <a:solidFill>
                  <a:srgbClr val="FFFF00"/>
                </a:solidFill>
              </a:rPr>
              <a:t>που διευκολύνουν την εκπαίδευση και την </a:t>
            </a:r>
            <a:r>
              <a:rPr lang="el-GR" dirty="0" smtClean="0">
                <a:solidFill>
                  <a:srgbClr val="FFFF00"/>
                </a:solidFill>
              </a:rPr>
              <a:t>επικοινωνία </a:t>
            </a:r>
            <a:r>
              <a:rPr lang="el-GR" dirty="0" smtClean="0">
                <a:solidFill>
                  <a:srgbClr val="FFFF00"/>
                </a:solidFill>
              </a:rPr>
              <a:t>του μαθητή. Η έκθεση αξιολόγησης </a:t>
            </a:r>
            <a:r>
              <a:rPr lang="el-GR" dirty="0" smtClean="0">
                <a:solidFill>
                  <a:srgbClr val="FFFF00"/>
                </a:solidFill>
              </a:rPr>
              <a:t>– γνωμάτευση συνοδεύεται </a:t>
            </a:r>
            <a:r>
              <a:rPr lang="el-GR" dirty="0" smtClean="0">
                <a:solidFill>
                  <a:srgbClr val="FFFF00"/>
                </a:solidFill>
              </a:rPr>
              <a:t>από πλαίσιο Εξατομικευμένου </a:t>
            </a:r>
            <a:r>
              <a:rPr lang="el-GR" dirty="0" smtClean="0">
                <a:solidFill>
                  <a:srgbClr val="FFFF00"/>
                </a:solidFill>
              </a:rPr>
              <a:t>Προγράμματος </a:t>
            </a:r>
            <a:r>
              <a:rPr lang="el-GR" dirty="0" smtClean="0">
                <a:solidFill>
                  <a:srgbClr val="FFFF00"/>
                </a:solidFill>
              </a:rPr>
              <a:t>Εκπαίδευσης (ΕΠΕ), το οποίο περιλαμβάνει </a:t>
            </a:r>
            <a:r>
              <a:rPr lang="el-GR" dirty="0" smtClean="0">
                <a:solidFill>
                  <a:srgbClr val="FFFF00"/>
                </a:solidFill>
              </a:rPr>
              <a:t>βασικούς </a:t>
            </a:r>
            <a:r>
              <a:rPr lang="el-GR" dirty="0" smtClean="0">
                <a:solidFill>
                  <a:srgbClr val="FFFF00"/>
                </a:solidFill>
              </a:rPr>
              <a:t>άξονες και γενικές υποδείξεις. Η </a:t>
            </a:r>
            <a:r>
              <a:rPr lang="el-GR" dirty="0" smtClean="0">
                <a:solidFill>
                  <a:srgbClr val="FFFF00"/>
                </a:solidFill>
              </a:rPr>
              <a:t>διαμόρφωση των </a:t>
            </a:r>
            <a:r>
              <a:rPr lang="el-GR" dirty="0" smtClean="0">
                <a:solidFill>
                  <a:srgbClr val="FFFF00"/>
                </a:solidFill>
              </a:rPr>
              <a:t>βασικών αξόνων του ΕΠΕ γίνεται σε συνεργασία </a:t>
            </a:r>
            <a:r>
              <a:rPr lang="el-GR" dirty="0" smtClean="0">
                <a:solidFill>
                  <a:srgbClr val="FFFF00"/>
                </a:solidFill>
              </a:rPr>
              <a:t>με τον </a:t>
            </a:r>
            <a:r>
              <a:rPr lang="el-GR" dirty="0" smtClean="0">
                <a:solidFill>
                  <a:srgbClr val="FFFF00"/>
                </a:solidFill>
              </a:rPr>
              <a:t>γονέα ή τον κηδεμόνα του μαθητή με αναπηρία </a:t>
            </a:r>
            <a:r>
              <a:rPr lang="el-GR" dirty="0" smtClean="0">
                <a:solidFill>
                  <a:srgbClr val="FFFF00"/>
                </a:solidFill>
              </a:rPr>
              <a:t>ή και </a:t>
            </a:r>
            <a:r>
              <a:rPr lang="el-GR" dirty="0" smtClean="0">
                <a:solidFill>
                  <a:srgbClr val="FFFF00"/>
                </a:solidFill>
              </a:rPr>
              <a:t>ειδικές εκπαιδευτικές ανάγκες ή και τον ίδιο τον </a:t>
            </a:r>
            <a:r>
              <a:rPr lang="el-GR" dirty="0" smtClean="0">
                <a:solidFill>
                  <a:srgbClr val="FFFF00"/>
                </a:solidFill>
              </a:rPr>
              <a:t>μαθητή</a:t>
            </a:r>
            <a:r>
              <a:rPr lang="el-GR" dirty="0" smtClean="0">
                <a:solidFill>
                  <a:srgbClr val="FFFF00"/>
                </a:solidFill>
              </a:rPr>
              <a:t>, όπου αυτό καθίσταται δυνατόν. Η τελική </a:t>
            </a:r>
            <a:r>
              <a:rPr lang="el-GR" dirty="0" smtClean="0">
                <a:solidFill>
                  <a:srgbClr val="FFFF00"/>
                </a:solidFill>
              </a:rPr>
              <a:t>έκθεση αξιολόγησης </a:t>
            </a:r>
            <a:r>
              <a:rPr lang="el-GR" dirty="0" smtClean="0">
                <a:solidFill>
                  <a:srgbClr val="FFFF00"/>
                </a:solidFill>
              </a:rPr>
              <a:t>- γνωμάτευση και οι βασικοί άξονες </a:t>
            </a:r>
            <a:r>
              <a:rPr lang="el-GR" dirty="0" smtClean="0">
                <a:solidFill>
                  <a:srgbClr val="FFFF00"/>
                </a:solidFill>
              </a:rPr>
              <a:t>του ΕΠΕ </a:t>
            </a:r>
            <a:r>
              <a:rPr lang="el-GR" dirty="0" smtClean="0">
                <a:solidFill>
                  <a:srgbClr val="FFFF00"/>
                </a:solidFill>
              </a:rPr>
              <a:t>γνωστοποιούνται στους γονείς ή τους κηδεμόνες</a:t>
            </a:r>
            <a:r>
              <a:rPr lang="el-GR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hlinkClick r:id="rId2" action="ppaction://hlinkfile"/>
              </a:rPr>
              <a:t>http://kgogon.weebly.com/muomicronnutauepsilonlambdaalpha-pimusigma.html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1.Συνεργασία οικογένειας- σχολείου</a:t>
            </a:r>
            <a:b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NOMO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 ΥΠ’ ΑΡΙΘΜ. 4547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rgbClr val="FFFF00"/>
                </a:solidFill>
              </a:rPr>
              <a:t>Άρθρο </a:t>
            </a:r>
            <a:r>
              <a:rPr lang="el-GR" b="1" dirty="0" smtClean="0">
                <a:solidFill>
                  <a:srgbClr val="FFFF00"/>
                </a:solidFill>
              </a:rPr>
              <a:t>7</a:t>
            </a:r>
          </a:p>
          <a:p>
            <a:pPr>
              <a:buNone/>
            </a:pPr>
            <a:r>
              <a:rPr lang="el-GR" b="1" dirty="0" smtClean="0">
                <a:solidFill>
                  <a:srgbClr val="FFFF00"/>
                </a:solidFill>
              </a:rPr>
              <a:t>Αποστολή </a:t>
            </a:r>
            <a:r>
              <a:rPr lang="el-GR" b="1" dirty="0" smtClean="0">
                <a:solidFill>
                  <a:srgbClr val="FFFF00"/>
                </a:solidFill>
              </a:rPr>
              <a:t>και αρμοδιότητες των Κ.Ε.Σ.Υ</a:t>
            </a:r>
            <a:r>
              <a:rPr lang="el-GR" b="1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el-GR" dirty="0" err="1" smtClean="0">
                <a:solidFill>
                  <a:srgbClr val="FFFF00"/>
                </a:solidFill>
              </a:rPr>
              <a:t>εε</a:t>
            </a:r>
            <a:r>
              <a:rPr lang="el-GR" dirty="0" smtClean="0">
                <a:solidFill>
                  <a:srgbClr val="FFFF00"/>
                </a:solidFill>
              </a:rPr>
              <a:t>) η ενίσχυση της επικοινωνίας και της </a:t>
            </a:r>
            <a:r>
              <a:rPr lang="el-GR" dirty="0" smtClean="0">
                <a:solidFill>
                  <a:srgbClr val="FFFF00"/>
                </a:solidFill>
              </a:rPr>
              <a:t>συνεργασίας </a:t>
            </a:r>
            <a:r>
              <a:rPr lang="el-GR" dirty="0" smtClean="0">
                <a:solidFill>
                  <a:srgbClr val="FFFF00"/>
                </a:solidFill>
              </a:rPr>
              <a:t>της σχολικής μονάδας ή του Ε.Κ. με την </a:t>
            </a:r>
            <a:r>
              <a:rPr lang="el-GR" dirty="0" smtClean="0">
                <a:solidFill>
                  <a:srgbClr val="FFFF00"/>
                </a:solidFill>
              </a:rPr>
              <a:t>οικογένεια και </a:t>
            </a:r>
            <a:r>
              <a:rPr lang="el-GR" dirty="0" smtClean="0">
                <a:solidFill>
                  <a:srgbClr val="FFFF00"/>
                </a:solidFill>
              </a:rPr>
              <a:t>τις υπηρεσίες παροχής ψυχολογικής και </a:t>
            </a:r>
            <a:r>
              <a:rPr lang="el-GR" dirty="0" smtClean="0">
                <a:solidFill>
                  <a:srgbClr val="FFFF00"/>
                </a:solidFill>
              </a:rPr>
              <a:t>κοινωνικής υποστήριξης</a:t>
            </a:r>
            <a:r>
              <a:rPr lang="el-GR" dirty="0" smtClean="0">
                <a:solidFill>
                  <a:srgbClr val="FFFF00"/>
                </a:solidFill>
              </a:rPr>
              <a:t>,</a:t>
            </a: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354162"/>
          </a:xfrm>
        </p:spPr>
        <p:txBody>
          <a:bodyPr>
            <a:normAutofit fontScale="90000"/>
          </a:bodyPr>
          <a:lstStyle/>
          <a:p>
            <a:r>
              <a:rPr lang="el-GR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Οι </a:t>
            </a:r>
            <a:r>
              <a:rPr lang="el-GR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μορφές της </a:t>
            </a:r>
            <a:r>
              <a:rPr lang="el-GR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ένταξης</a:t>
            </a:r>
            <a:r>
              <a:rPr lang="el-GR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νόμος </a:t>
            </a:r>
            <a:r>
              <a:rPr lang="el-GR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2817/2000 </a:t>
            </a:r>
            <a:br>
              <a:rPr lang="el-GR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ΦΕΚ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2492897"/>
            <a:ext cx="4474840" cy="24482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FF00"/>
                </a:solidFill>
              </a:rPr>
              <a:t>• Α</a:t>
            </a:r>
            <a:r>
              <a:rPr lang="el-GR" b="1" dirty="0" smtClean="0">
                <a:solidFill>
                  <a:srgbClr val="FFFF00"/>
                </a:solidFill>
              </a:rPr>
              <a:t>/ </a:t>
            </a:r>
            <a:r>
              <a:rPr lang="el-GR" b="1" dirty="0" err="1" smtClean="0">
                <a:solidFill>
                  <a:srgbClr val="FFFF00"/>
                </a:solidFill>
              </a:rPr>
              <a:t>θμια</a:t>
            </a:r>
            <a:r>
              <a:rPr lang="el-GR" b="1" dirty="0" smtClean="0">
                <a:solidFill>
                  <a:srgbClr val="FFFF00"/>
                </a:solidFill>
              </a:rPr>
              <a:t> εκπαίδευση</a:t>
            </a:r>
          </a:p>
          <a:p>
            <a:r>
              <a:rPr lang="el-GR" dirty="0" smtClean="0">
                <a:solidFill>
                  <a:srgbClr val="FFFF00"/>
                </a:solidFill>
              </a:rPr>
              <a:t>Ειδικά </a:t>
            </a:r>
            <a:r>
              <a:rPr lang="el-GR" dirty="0" smtClean="0">
                <a:solidFill>
                  <a:srgbClr val="FFFF00"/>
                </a:solidFill>
              </a:rPr>
              <a:t>Νηπιαγωγεία</a:t>
            </a:r>
          </a:p>
          <a:p>
            <a:r>
              <a:rPr lang="el-GR" dirty="0" smtClean="0">
                <a:solidFill>
                  <a:srgbClr val="FFFF00"/>
                </a:solidFill>
              </a:rPr>
              <a:t>Ειδικά </a:t>
            </a:r>
            <a:r>
              <a:rPr lang="el-GR" dirty="0" smtClean="0">
                <a:solidFill>
                  <a:srgbClr val="FFFF00"/>
                </a:solidFill>
              </a:rPr>
              <a:t>Σχολεία</a:t>
            </a:r>
          </a:p>
          <a:p>
            <a:r>
              <a:rPr lang="el-GR" dirty="0" smtClean="0">
                <a:solidFill>
                  <a:srgbClr val="FFFF00"/>
                </a:solidFill>
              </a:rPr>
              <a:t>Τμήματα </a:t>
            </a:r>
            <a:r>
              <a:rPr lang="el-GR" dirty="0" smtClean="0">
                <a:solidFill>
                  <a:srgbClr val="FFFF00"/>
                </a:solidFill>
              </a:rPr>
              <a:t>Ένταξης</a:t>
            </a:r>
          </a:p>
          <a:p>
            <a:r>
              <a:rPr lang="el-GR" dirty="0" smtClean="0">
                <a:solidFill>
                  <a:srgbClr val="FFFF00"/>
                </a:solidFill>
              </a:rPr>
              <a:t>Παράλληλη </a:t>
            </a:r>
            <a:r>
              <a:rPr lang="el-GR" dirty="0" smtClean="0">
                <a:solidFill>
                  <a:srgbClr val="FFFF00"/>
                </a:solidFill>
              </a:rPr>
              <a:t>στήριξη</a:t>
            </a:r>
          </a:p>
          <a:p>
            <a:r>
              <a:rPr lang="el-GR" dirty="0" smtClean="0">
                <a:solidFill>
                  <a:srgbClr val="FFFF00"/>
                </a:solidFill>
              </a:rPr>
              <a:t>Κατ</a:t>
            </a:r>
            <a:r>
              <a:rPr lang="el-GR" dirty="0" smtClean="0">
                <a:solidFill>
                  <a:srgbClr val="FFFF00"/>
                </a:solidFill>
              </a:rPr>
              <a:t>’ οίκον διδασκαλία</a:t>
            </a:r>
          </a:p>
          <a:p>
            <a:endParaRPr lang="el-GR" dirty="0"/>
          </a:p>
        </p:txBody>
      </p:sp>
      <p:sp>
        <p:nvSpPr>
          <p:cNvPr id="4" name="2 - Θέση περιεχομένου"/>
          <p:cNvSpPr txBox="1">
            <a:spLocks/>
          </p:cNvSpPr>
          <p:nvPr/>
        </p:nvSpPr>
        <p:spPr>
          <a:xfrm>
            <a:off x="4669160" y="2276873"/>
            <a:ext cx="4474840" cy="23042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Β/ </a:t>
            </a:r>
            <a:r>
              <a:rPr kumimoji="0" lang="el-G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θμια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εκπαίδευση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Ειδικά Γυμνάσια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ΤΕΕ Ειδικής Αγωγής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ΕΕΕΕΚ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Τμήματα ένταξης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611560" y="1397000"/>
          <a:ext cx="799288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rgbClr val="FFFF00"/>
                          </a:solidFill>
                        </a:rPr>
                        <a:t>Σχολικές Μονάδες Ειδικής Αγωγής &amp; Εκπαίδευσης  (ΣΜΕΑΕ)</a:t>
                      </a:r>
                    </a:p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467544" y="5013176"/>
          <a:ext cx="81369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 action="ppaction://hlinkfile"/>
                        </a:rPr>
                        <a:t>http://kgogon.weebly.com/muomicronnutauepsilonlambdaalpha-pimusigma.html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310</Words>
  <Application>Microsoft Office PowerPoint</Application>
  <PresentationFormat>Προβολή στην οθόνη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Διοικητικά δεδομένα/ Νομοθεσία και Διατάγματα </vt:lpstr>
      <vt:lpstr>1.Συνεργασία οικογένειας- σχολείου NOMOΣ ΥΠ’ ΑΡΙΘΜ. 4547</vt:lpstr>
      <vt:lpstr>1.Συνεργασία οικογένειας- σχολείου NOMOΣ ΥΠ’ ΑΡΙΘΜ. 4547</vt:lpstr>
      <vt:lpstr>2. Οι μορφές της ένταξης  νόμος 2817/2000  ΦΕΚ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Διοικητικά δεδομένα/ Νομοθεσία και Διατάγματα</dc:title>
  <dc:creator>Ελενη</dc:creator>
  <cp:lastModifiedBy>katsantonis</cp:lastModifiedBy>
  <cp:revision>10</cp:revision>
  <dcterms:created xsi:type="dcterms:W3CDTF">2018-11-25T17:48:27Z</dcterms:created>
  <dcterms:modified xsi:type="dcterms:W3CDTF">2018-11-27T22:00:52Z</dcterms:modified>
</cp:coreProperties>
</file>